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6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-906" y="-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dgiles\Documents\Conferences\IEDM2017\Templates\example%20figur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772551059901404"/>
          <c:y val="5.9001442387269155E-2"/>
          <c:w val="0.73614272503473788"/>
          <c:h val="0.72408171951479061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Sample A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0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Sheet1!$A$3:$A$11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xVal>
          <c:yVal>
            <c:numRef>
              <c:f>Sheet1!$B$3:$B$11</c:f>
              <c:numCache>
                <c:formatCode>General</c:formatCode>
                <c:ptCount val="9"/>
                <c:pt idx="0">
                  <c:v>4</c:v>
                </c:pt>
                <c:pt idx="1">
                  <c:v>7</c:v>
                </c:pt>
                <c:pt idx="2">
                  <c:v>12</c:v>
                </c:pt>
                <c:pt idx="3">
                  <c:v>19</c:v>
                </c:pt>
                <c:pt idx="4">
                  <c:v>28</c:v>
                </c:pt>
                <c:pt idx="5">
                  <c:v>39</c:v>
                </c:pt>
                <c:pt idx="6">
                  <c:v>52</c:v>
                </c:pt>
                <c:pt idx="7">
                  <c:v>67</c:v>
                </c:pt>
                <c:pt idx="8">
                  <c:v>84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0-3BE3-4791-8F99-339FD20F264D}"/>
            </c:ext>
          </c:extLst>
        </c:ser>
        <c:ser>
          <c:idx val="1"/>
          <c:order val="1"/>
          <c:tx>
            <c:v>Sample B</c:v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star"/>
            <c:size val="10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Sheet1!$A$3:$A$11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xVal>
          <c:yVal>
            <c:numRef>
              <c:f>Sheet1!$C$3:$C$11</c:f>
              <c:numCache>
                <c:formatCode>General</c:formatCode>
                <c:ptCount val="9"/>
                <c:pt idx="0">
                  <c:v>9.4</c:v>
                </c:pt>
                <c:pt idx="1">
                  <c:v>12.700000000000001</c:v>
                </c:pt>
                <c:pt idx="2">
                  <c:v>18.200000000000003</c:v>
                </c:pt>
                <c:pt idx="3">
                  <c:v>25.900000000000002</c:v>
                </c:pt>
                <c:pt idx="4">
                  <c:v>35.800000000000004</c:v>
                </c:pt>
                <c:pt idx="5">
                  <c:v>47.900000000000006</c:v>
                </c:pt>
                <c:pt idx="6">
                  <c:v>62.2</c:v>
                </c:pt>
                <c:pt idx="7">
                  <c:v>78.7</c:v>
                </c:pt>
                <c:pt idx="8">
                  <c:v>97.4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3BE3-4791-8F99-339FD20F264D}"/>
            </c:ext>
          </c:extLst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Sample C</c:v>
                </c:pt>
              </c:strCache>
            </c:strRef>
          </c:tx>
          <c:spPr>
            <a:ln w="38100" cap="rnd">
              <a:solidFill>
                <a:srgbClr val="006600"/>
              </a:solidFill>
              <a:round/>
            </a:ln>
            <a:effectLst/>
          </c:spPr>
          <c:marker>
            <c:symbol val="triangle"/>
            <c:size val="10"/>
            <c:spPr>
              <a:solidFill>
                <a:srgbClr val="006600"/>
              </a:solidFill>
              <a:ln w="9525">
                <a:solidFill>
                  <a:srgbClr val="006600"/>
                </a:solidFill>
              </a:ln>
              <a:effectLst/>
            </c:spPr>
          </c:marker>
          <c:xVal>
            <c:numRef>
              <c:f>Sheet1!$A$3:$A$11</c:f>
              <c:numCache>
                <c:formatCode>General</c:formatCode>
                <c:ptCount val="9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</c:numCache>
            </c:numRef>
          </c:xVal>
          <c:yVal>
            <c:numRef>
              <c:f>Sheet1!$D$3:$D$11</c:f>
              <c:numCache>
                <c:formatCode>General</c:formatCode>
                <c:ptCount val="9"/>
                <c:pt idx="0">
                  <c:v>15.340000000000002</c:v>
                </c:pt>
                <c:pt idx="1">
                  <c:v>18.970000000000002</c:v>
                </c:pt>
                <c:pt idx="2">
                  <c:v>25.020000000000003</c:v>
                </c:pt>
                <c:pt idx="3">
                  <c:v>33.490000000000009</c:v>
                </c:pt>
                <c:pt idx="4">
                  <c:v>44.38</c:v>
                </c:pt>
                <c:pt idx="5">
                  <c:v>57.690000000000012</c:v>
                </c:pt>
                <c:pt idx="6">
                  <c:v>73.42</c:v>
                </c:pt>
                <c:pt idx="7">
                  <c:v>91.57</c:v>
                </c:pt>
                <c:pt idx="8">
                  <c:v>112.14000000000001</c:v>
                </c:pt>
              </c:numCache>
            </c:numRef>
          </c:y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2-3BE3-4791-8F99-339FD20F26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49238144"/>
        <c:axId val="149240448"/>
      </c:scatterChart>
      <c:valAx>
        <c:axId val="1492381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>
                    <a:solidFill>
                      <a:schemeClr val="tx1"/>
                    </a:solidFill>
                  </a:rPr>
                  <a:t>X-Axis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 w="381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240448"/>
        <c:crosses val="autoZero"/>
        <c:crossBetween val="midCat"/>
        <c:majorUnit val="2"/>
      </c:valAx>
      <c:valAx>
        <c:axId val="14924044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400">
                    <a:solidFill>
                      <a:schemeClr val="tx1"/>
                    </a:solidFill>
                  </a:rPr>
                  <a:t>Y-Axis</a:t>
                </a:r>
              </a:p>
            </c:rich>
          </c:tx>
          <c:layout>
            <c:manualLayout>
              <c:xMode val="edge"/>
              <c:yMode val="edge"/>
              <c:x val="0"/>
              <c:y val="0.3104862528284457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out"/>
        <c:minorTickMark val="none"/>
        <c:tickLblPos val="nextTo"/>
        <c:spPr>
          <a:noFill/>
          <a:ln w="3810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23814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2341074272408302"/>
          <c:y val="8.4646615119056093E-2"/>
          <c:w val="0.30484141134072296"/>
          <c:h val="0.2691452082003262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5E26D6-4CAF-4BE7-8904-400CA802AD36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3C58C5-0CF7-4DF3-93B1-7D241AAC2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594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3C58C5-0CF7-4DF3-93B1-7D241AAC21B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74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3C58C5-0CF7-4DF3-93B1-7D241AAC21B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582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2AF1E-3134-49EF-A427-9DC5AF04F55C}" type="datetime1">
              <a:rPr lang="en-IN" smtClean="0"/>
              <a:t>09-01-2026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03946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585FD-ED2C-41F6-84D0-661498B9ED33}" type="datetime1">
              <a:rPr lang="en-IN" smtClean="0"/>
              <a:t>09-01-2026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11212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98D8-3735-4731-8EF0-BD1A5B8E8488}" type="datetime1">
              <a:rPr lang="en-IN" smtClean="0"/>
              <a:t>09-01-2026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15950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694F9-0E4B-43A4-B609-05E1C5E3E98C}" type="datetime1">
              <a:rPr lang="en-IN" smtClean="0"/>
              <a:t>09-01-2026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8292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226F2-E10F-4434-8AA8-E6D82EF56007}" type="datetime1">
              <a:rPr lang="en-IN" smtClean="0"/>
              <a:t>09-01-2026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0062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FA328-1438-47E1-8604-08A12A7D2274}" type="datetime1">
              <a:rPr lang="en-IN" smtClean="0"/>
              <a:t>09-01-2026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4660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6F3E-C063-43DB-A5E8-FD899FB2F5DE}" type="datetime1">
              <a:rPr lang="en-IN" smtClean="0"/>
              <a:t>09-01-2026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1583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D9661-6629-4B9F-B310-75069BD56C89}" type="datetime1">
              <a:rPr lang="en-IN" smtClean="0"/>
              <a:t>09-01-2026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0123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320C-8D11-47BE-9AAB-39461879FA6F}" type="datetime1">
              <a:rPr lang="en-IN" smtClean="0"/>
              <a:t>09-01-2026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5463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48460-D4BD-4A3A-8F26-63E479F2AAE2}" type="datetime1">
              <a:rPr lang="en-IN" smtClean="0"/>
              <a:t>09-01-2026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3675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83019-3AC3-47FB-B7FA-044F9915D28D}" type="datetime1">
              <a:rPr lang="en-IN" smtClean="0"/>
              <a:t>09-01-2026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65096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1F3BD-A952-4B9A-9470-D738C529C4F7}" type="datetime1">
              <a:rPr lang="en-IN" smtClean="0"/>
              <a:t>09-01-2026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D76B6-BABF-440B-B40F-548F2A9CA23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36527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97E64B1C-7AED-4604-0DB9-47F0C9016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258" y="3824293"/>
            <a:ext cx="10675088" cy="1365587"/>
          </a:xfrm>
        </p:spPr>
        <p:txBody>
          <a:bodyPr>
            <a:normAutofit fontScale="85000" lnSpcReduction="20000"/>
          </a:bodyPr>
          <a:lstStyle>
            <a:lvl1pPr marL="0" indent="0">
              <a:buFontTx/>
              <a:buNone/>
              <a:defRPr/>
            </a:lvl1pPr>
          </a:lstStyle>
          <a:p>
            <a:r>
              <a:rPr lang="fr-FR" kern="0" dirty="0">
                <a:solidFill>
                  <a:schemeClr val="tx1"/>
                </a:solidFill>
                <a:ea typeface="ＭＳ Ｐゴシック" pitchFamily="34" charset="-128"/>
              </a:rPr>
              <a:t>Name of </a:t>
            </a:r>
            <a:r>
              <a:rPr lang="fr-FR" kern="0" dirty="0" err="1">
                <a:solidFill>
                  <a:schemeClr val="tx1"/>
                </a:solidFill>
                <a:ea typeface="ＭＳ Ｐゴシック" pitchFamily="34" charset="-128"/>
              </a:rPr>
              <a:t>author</a:t>
            </a:r>
            <a:r>
              <a:rPr lang="fr-FR" kern="0" dirty="0">
                <a:solidFill>
                  <a:schemeClr val="tx1"/>
                </a:solidFill>
                <a:ea typeface="ＭＳ Ｐゴシック" pitchFamily="34" charset="-128"/>
              </a:rPr>
              <a:t>(s)</a:t>
            </a:r>
          </a:p>
          <a:p>
            <a:pPr algn="l"/>
            <a:endParaRPr lang="fr-FR" kern="0" dirty="0">
              <a:ea typeface="ＭＳ Ｐゴシック" pitchFamily="34" charset="-128"/>
            </a:endParaRPr>
          </a:p>
          <a:p>
            <a:r>
              <a:rPr lang="fr-FR" kern="0" dirty="0" err="1">
                <a:ea typeface="ＭＳ Ｐゴシック" pitchFamily="34" charset="-128"/>
              </a:rPr>
              <a:t>Company</a:t>
            </a:r>
            <a:r>
              <a:rPr lang="fr-FR" kern="0" dirty="0">
                <a:ea typeface="ＭＳ Ｐゴシック" pitchFamily="34" charset="-128"/>
              </a:rPr>
              <a:t>/Affiliation</a:t>
            </a:r>
            <a:endParaRPr lang="en-IN" dirty="0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3DFF598A-7923-7400-4810-A3C6CC2CA4B9}"/>
              </a:ext>
            </a:extLst>
          </p:cNvPr>
          <p:cNvSpPr/>
          <p:nvPr/>
        </p:nvSpPr>
        <p:spPr bwMode="auto">
          <a:xfrm>
            <a:off x="15980" y="6424353"/>
            <a:ext cx="4533208" cy="433647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r>
              <a:rPr lang="en-IN" sz="1600" dirty="0">
                <a:cs typeface="Arial" charset="0"/>
              </a:rPr>
              <a:t>“Add Paper ID here”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="" xmlns:a16="http://schemas.microsoft.com/office/drawing/2014/main" id="{91787F5F-37EB-C4DD-954D-BC01CD69EDA3}"/>
              </a:ext>
            </a:extLst>
          </p:cNvPr>
          <p:cNvSpPr/>
          <p:nvPr/>
        </p:nvSpPr>
        <p:spPr bwMode="auto">
          <a:xfrm>
            <a:off x="4533208" y="6434052"/>
            <a:ext cx="7658791" cy="433647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20000"/>
              </a:spcBef>
            </a:pPr>
            <a:r>
              <a:rPr lang="en-IN" sz="1400" dirty="0">
                <a:solidFill>
                  <a:schemeClr val="bg1"/>
                </a:solidFill>
                <a:cs typeface="Arial" charset="0"/>
              </a:rPr>
              <a:t>“Add your Track Name Here”</a:t>
            </a:r>
          </a:p>
        </p:txBody>
      </p:sp>
      <p:sp>
        <p:nvSpPr>
          <p:cNvPr id="11" name="Freeform 12"/>
          <p:cNvSpPr/>
          <p:nvPr/>
        </p:nvSpPr>
        <p:spPr>
          <a:xfrm>
            <a:off x="190404" y="314873"/>
            <a:ext cx="2933795" cy="1088272"/>
          </a:xfrm>
          <a:custGeom>
            <a:avLst/>
            <a:gdLst/>
            <a:ahLst/>
            <a:cxnLst/>
            <a:rect l="l" t="t" r="r" b="b"/>
            <a:pathLst>
              <a:path w="4105720" h="1642288">
                <a:moveTo>
                  <a:pt x="0" y="0"/>
                </a:moveTo>
                <a:lnTo>
                  <a:pt x="4105721" y="0"/>
                </a:lnTo>
                <a:lnTo>
                  <a:pt x="4105721" y="1642288"/>
                </a:lnTo>
                <a:lnTo>
                  <a:pt x="0" y="16422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3" name="Freeform 5"/>
          <p:cNvSpPr/>
          <p:nvPr/>
        </p:nvSpPr>
        <p:spPr>
          <a:xfrm>
            <a:off x="10401301" y="215919"/>
            <a:ext cx="1313424" cy="1187226"/>
          </a:xfrm>
          <a:custGeom>
            <a:avLst/>
            <a:gdLst/>
            <a:ahLst/>
            <a:cxnLst/>
            <a:rect l="l" t="t" r="r" b="b"/>
            <a:pathLst>
              <a:path w="2052554" h="1870473">
                <a:moveTo>
                  <a:pt x="0" y="0"/>
                </a:moveTo>
                <a:lnTo>
                  <a:pt x="2052554" y="0"/>
                </a:lnTo>
                <a:lnTo>
                  <a:pt x="2052554" y="1870473"/>
                </a:lnTo>
                <a:lnTo>
                  <a:pt x="0" y="187047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3" name="TextBox 2"/>
          <p:cNvSpPr txBox="1"/>
          <p:nvPr/>
        </p:nvSpPr>
        <p:spPr>
          <a:xfrm>
            <a:off x="313740" y="2497791"/>
            <a:ext cx="108658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chemeClr val="tx1">
                    <a:lumMod val="90000"/>
                    <a:lumOff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itchFamily="18" charset="0"/>
              </a:rPr>
              <a:t>Paper Title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29992" y="3273860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A50663E-DFBC-87DB-7097-DE68A78A1061}"/>
              </a:ext>
            </a:extLst>
          </p:cNvPr>
          <p:cNvSpPr txBox="1"/>
          <p:nvPr/>
        </p:nvSpPr>
        <p:spPr>
          <a:xfrm>
            <a:off x="3271344" y="879925"/>
            <a:ext cx="6416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2026 1</a:t>
            </a:r>
            <a:r>
              <a:rPr lang="en-US" sz="1400" b="1" baseline="30000" dirty="0"/>
              <a:t>st</a:t>
            </a:r>
            <a:r>
              <a:rPr lang="en-US" sz="1400" b="1" dirty="0"/>
              <a:t> International Electronics, Packaging, Design &amp; Manufacturing Conference</a:t>
            </a:r>
          </a:p>
          <a:p>
            <a:pPr algn="ctr"/>
            <a:r>
              <a:rPr lang="en-US" sz="1400" b="1" dirty="0"/>
              <a:t>March 2-3, 2026, MRIIRS</a:t>
            </a:r>
            <a:endParaRPr lang="en-IN" sz="1400" b="1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241" y="-189461"/>
            <a:ext cx="3110772" cy="175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8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E4ADDF8E-FE4F-32E7-FA34-D6C1BDC1779F}"/>
              </a:ext>
            </a:extLst>
          </p:cNvPr>
          <p:cNvSpPr txBox="1"/>
          <p:nvPr/>
        </p:nvSpPr>
        <p:spPr>
          <a:xfrm>
            <a:off x="643278" y="768091"/>
            <a:ext cx="3354564" cy="218465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Example of a </a:t>
            </a:r>
            <a:r>
              <a:rPr lang="en-US" sz="4400" b="1" dirty="0">
                <a:latin typeface="+mj-lt"/>
                <a:ea typeface="+mj-ea"/>
                <a:cs typeface="+mj-cs"/>
              </a:rPr>
              <a:t>Bad</a:t>
            </a: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Figure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="" xmlns:a16="http://schemas.microsoft.com/office/drawing/2014/main" id="{3587E953-C241-37DB-872F-6F65C9115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3278" y="2952750"/>
            <a:ext cx="3729750" cy="171293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dirty="0"/>
              <a:t>Light colors, poor contrast, text too small</a:t>
            </a:r>
          </a:p>
          <a:p>
            <a:pPr algn="l"/>
            <a:endParaRPr lang="en-US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" name="Picture 4">
            <a:extLst>
              <a:ext uri="{FF2B5EF4-FFF2-40B4-BE49-F238E27FC236}">
                <a16:creationId xmlns="" xmlns:a16="http://schemas.microsoft.com/office/drawing/2014/main" id="{9EE20D78-22B5-E3D9-E2D5-F6369A1887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496" y="1860420"/>
            <a:ext cx="3742662" cy="297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2BD2B91-F0FE-7ADC-A01A-65698F2606EB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10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285" y="199766"/>
            <a:ext cx="9422829" cy="568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644855" y="244871"/>
            <a:ext cx="30292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a typeface="ＭＳ Ｐゴシック" pitchFamily="34" charset="-128"/>
              </a:rPr>
              <a:t>Graphs and Figures</a:t>
            </a:r>
            <a:endParaRPr lang="en-IN" sz="2800" b="1" dirty="0">
              <a:solidFill>
                <a:schemeClr val="bg1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115481" y="5927142"/>
            <a:ext cx="1912982" cy="837654"/>
          </a:xfrm>
          <a:custGeom>
            <a:avLst/>
            <a:gdLst/>
            <a:ahLst/>
            <a:cxnLst/>
            <a:rect l="l" t="t" r="r" b="b"/>
            <a:pathLst>
              <a:path w="4105720" h="1642288">
                <a:moveTo>
                  <a:pt x="0" y="0"/>
                </a:moveTo>
                <a:lnTo>
                  <a:pt x="4105721" y="0"/>
                </a:lnTo>
                <a:lnTo>
                  <a:pt x="4105721" y="1642288"/>
                </a:lnTo>
                <a:lnTo>
                  <a:pt x="0" y="164228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4" name="Freeform 5"/>
          <p:cNvSpPr/>
          <p:nvPr/>
        </p:nvSpPr>
        <p:spPr>
          <a:xfrm>
            <a:off x="10431293" y="5831249"/>
            <a:ext cx="1025715" cy="942440"/>
          </a:xfrm>
          <a:custGeom>
            <a:avLst/>
            <a:gdLst/>
            <a:ahLst/>
            <a:cxnLst/>
            <a:rect l="l" t="t" r="r" b="b"/>
            <a:pathLst>
              <a:path w="2052554" h="1870473">
                <a:moveTo>
                  <a:pt x="0" y="0"/>
                </a:moveTo>
                <a:lnTo>
                  <a:pt x="2052554" y="0"/>
                </a:lnTo>
                <a:lnTo>
                  <a:pt x="2052554" y="1870473"/>
                </a:lnTo>
                <a:lnTo>
                  <a:pt x="0" y="187047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B203C20-6E90-7CC4-41EF-72A0D5C09656}"/>
              </a:ext>
            </a:extLst>
          </p:cNvPr>
          <p:cNvSpPr txBox="1"/>
          <p:nvPr/>
        </p:nvSpPr>
        <p:spPr>
          <a:xfrm>
            <a:off x="2902475" y="6465912"/>
            <a:ext cx="62389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2026 1</a:t>
            </a:r>
            <a:r>
              <a:rPr lang="en-US" sz="1400" b="1" baseline="30000" dirty="0"/>
              <a:t>st</a:t>
            </a:r>
            <a:r>
              <a:rPr lang="en-US" sz="1400" b="1" dirty="0"/>
              <a:t> International Electronics, Packaging, Design &amp; Manufacturing Conference</a:t>
            </a:r>
            <a:endParaRPr lang="en-IN" sz="1400" b="1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032" y="5660767"/>
            <a:ext cx="2433836" cy="137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06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="" xmlns:a16="http://schemas.microsoft.com/office/drawing/2014/main" id="{702AC8CC-6B60-EC45-C3BD-D6EA5B216D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260843" y="952499"/>
            <a:ext cx="9086111" cy="3172047"/>
          </a:xfrm>
        </p:spPr>
        <p:txBody>
          <a:bodyPr>
            <a:normAutofit fontScale="70000" lnSpcReduction="20000"/>
          </a:bodyPr>
          <a:lstStyle/>
          <a:p>
            <a:pPr eaLnBrk="1" hangingPunct="1">
              <a:lnSpc>
                <a:spcPct val="125000"/>
              </a:lnSpc>
            </a:pPr>
            <a:r>
              <a:rPr lang="en-US" sz="3000" dirty="0">
                <a:ea typeface="ＭＳ Ｐゴシック" pitchFamily="34" charset="-128"/>
              </a:rPr>
              <a:t>Outline on separate lines (3-6) the most important findings of your work</a:t>
            </a:r>
          </a:p>
          <a:p>
            <a:pPr eaLnBrk="1" hangingPunct="1">
              <a:lnSpc>
                <a:spcPct val="125000"/>
              </a:lnSpc>
            </a:pPr>
            <a:r>
              <a:rPr lang="en-US" sz="3000" dirty="0">
                <a:ea typeface="ＭＳ Ｐゴシック" pitchFamily="34" charset="-128"/>
              </a:rPr>
              <a:t>Use short, sharp statements that can be easily memorized by the audience </a:t>
            </a:r>
          </a:p>
          <a:p>
            <a:pPr eaLnBrk="1" hangingPunct="1">
              <a:lnSpc>
                <a:spcPct val="125000"/>
              </a:lnSpc>
            </a:pPr>
            <a:r>
              <a:rPr lang="en-US" sz="3000" dirty="0">
                <a:ea typeface="ＭＳ Ｐゴシック" pitchFamily="34" charset="-128"/>
              </a:rPr>
              <a:t>Bulleted Text Lists – 1</a:t>
            </a:r>
            <a:r>
              <a:rPr lang="en-US" sz="3000" baseline="30000" dirty="0">
                <a:ea typeface="ＭＳ Ｐゴシック" pitchFamily="34" charset="-128"/>
              </a:rPr>
              <a:t>st</a:t>
            </a:r>
            <a:r>
              <a:rPr lang="en-US" sz="3000" dirty="0">
                <a:ea typeface="ＭＳ Ｐゴシック" pitchFamily="34" charset="-128"/>
              </a:rPr>
              <a:t> Level</a:t>
            </a:r>
          </a:p>
          <a:p>
            <a:pPr lvl="1" eaLnBrk="1" hangingPunct="1">
              <a:lnSpc>
                <a:spcPct val="125000"/>
              </a:lnSpc>
              <a:buFont typeface="Arial" pitchFamily="34" charset="0"/>
              <a:buChar char="−"/>
            </a:pPr>
            <a:r>
              <a:rPr lang="en-US" dirty="0">
                <a:ea typeface="Arial" pitchFamily="34" charset="0"/>
              </a:rPr>
              <a:t>Bulleted Text Lists – 2</a:t>
            </a:r>
            <a:r>
              <a:rPr lang="en-US" baseline="30000" dirty="0">
                <a:ea typeface="Arial" pitchFamily="34" charset="0"/>
              </a:rPr>
              <a:t>nd</a:t>
            </a:r>
            <a:r>
              <a:rPr lang="en-US" dirty="0">
                <a:ea typeface="Arial" pitchFamily="34" charset="0"/>
              </a:rPr>
              <a:t> Level</a:t>
            </a:r>
          </a:p>
          <a:p>
            <a:pPr lvl="1" eaLnBrk="1" hangingPunct="1">
              <a:lnSpc>
                <a:spcPct val="125000"/>
              </a:lnSpc>
              <a:buFont typeface="Arial" pitchFamily="34" charset="0"/>
              <a:buChar char="−"/>
            </a:pPr>
            <a:r>
              <a:rPr lang="en-US" dirty="0">
                <a:ea typeface="Arial" pitchFamily="34" charset="0"/>
              </a:rPr>
              <a:t>Bulleted Text Lists – 2</a:t>
            </a:r>
            <a:r>
              <a:rPr lang="en-US" baseline="30000" dirty="0">
                <a:ea typeface="Arial" pitchFamily="34" charset="0"/>
              </a:rPr>
              <a:t>nd</a:t>
            </a:r>
            <a:r>
              <a:rPr lang="en-US" dirty="0">
                <a:ea typeface="Arial" pitchFamily="34" charset="0"/>
              </a:rPr>
              <a:t> Level</a:t>
            </a:r>
          </a:p>
          <a:p>
            <a:pPr eaLnBrk="1" hangingPunct="1">
              <a:lnSpc>
                <a:spcPct val="125000"/>
              </a:lnSpc>
            </a:pPr>
            <a:r>
              <a:rPr lang="en-US" dirty="0">
                <a:ea typeface="ＭＳ Ｐゴシック" pitchFamily="34" charset="-128"/>
              </a:rPr>
              <a:t>Bulleted Text Lists – 1</a:t>
            </a:r>
            <a:r>
              <a:rPr lang="en-US" baseline="30000" dirty="0">
                <a:ea typeface="ＭＳ Ｐゴシック" pitchFamily="34" charset="-128"/>
              </a:rPr>
              <a:t>st</a:t>
            </a:r>
            <a:r>
              <a:rPr lang="en-US" dirty="0">
                <a:ea typeface="ＭＳ Ｐゴシック" pitchFamily="34" charset="-128"/>
              </a:rPr>
              <a:t> Level</a:t>
            </a:r>
          </a:p>
          <a:p>
            <a:pPr eaLnBrk="1" hangingPunct="1">
              <a:lnSpc>
                <a:spcPct val="125000"/>
              </a:lnSpc>
              <a:buSzPct val="100000"/>
              <a:buFont typeface="Arial" pitchFamily="34" charset="0"/>
              <a:buNone/>
            </a:pPr>
            <a:endParaRPr lang="en-US" dirty="0">
              <a:ea typeface="ＭＳ Ｐゴシック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3F08C46C-7128-C0E8-6DC6-697463E836A2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11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485" y="208700"/>
            <a:ext cx="9422829" cy="568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5078248" y="253805"/>
            <a:ext cx="1806905" cy="4456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800" b="1" dirty="0">
                <a:solidFill>
                  <a:schemeClr val="bg1"/>
                </a:solidFill>
                <a:cs typeface="Calibri"/>
              </a:rPr>
              <a:t>Conclusion</a:t>
            </a:r>
          </a:p>
        </p:txBody>
      </p:sp>
      <p:sp>
        <p:nvSpPr>
          <p:cNvPr id="11" name="Freeform 12"/>
          <p:cNvSpPr/>
          <p:nvPr/>
        </p:nvSpPr>
        <p:spPr>
          <a:xfrm>
            <a:off x="115481" y="5927142"/>
            <a:ext cx="1912982" cy="837654"/>
          </a:xfrm>
          <a:custGeom>
            <a:avLst/>
            <a:gdLst/>
            <a:ahLst/>
            <a:cxnLst/>
            <a:rect l="l" t="t" r="r" b="b"/>
            <a:pathLst>
              <a:path w="4105720" h="1642288">
                <a:moveTo>
                  <a:pt x="0" y="0"/>
                </a:moveTo>
                <a:lnTo>
                  <a:pt x="4105721" y="0"/>
                </a:lnTo>
                <a:lnTo>
                  <a:pt x="4105721" y="1642288"/>
                </a:lnTo>
                <a:lnTo>
                  <a:pt x="0" y="16422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2" name="Freeform 5"/>
          <p:cNvSpPr/>
          <p:nvPr/>
        </p:nvSpPr>
        <p:spPr>
          <a:xfrm>
            <a:off x="10431293" y="5831249"/>
            <a:ext cx="1025715" cy="942440"/>
          </a:xfrm>
          <a:custGeom>
            <a:avLst/>
            <a:gdLst/>
            <a:ahLst/>
            <a:cxnLst/>
            <a:rect l="l" t="t" r="r" b="b"/>
            <a:pathLst>
              <a:path w="2052554" h="1870473">
                <a:moveTo>
                  <a:pt x="0" y="0"/>
                </a:moveTo>
                <a:lnTo>
                  <a:pt x="2052554" y="0"/>
                </a:lnTo>
                <a:lnTo>
                  <a:pt x="2052554" y="1870473"/>
                </a:lnTo>
                <a:lnTo>
                  <a:pt x="0" y="187047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2B203C20-6E90-7CC4-41EF-72A0D5C09656}"/>
              </a:ext>
            </a:extLst>
          </p:cNvPr>
          <p:cNvSpPr txBox="1"/>
          <p:nvPr/>
        </p:nvSpPr>
        <p:spPr>
          <a:xfrm>
            <a:off x="2902475" y="6465912"/>
            <a:ext cx="62389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2026 1</a:t>
            </a:r>
            <a:r>
              <a:rPr lang="en-US" sz="1400" b="1" baseline="30000" dirty="0"/>
              <a:t>st</a:t>
            </a:r>
            <a:r>
              <a:rPr lang="en-US" sz="1400" b="1" dirty="0"/>
              <a:t> International Electronics, Packaging, Design &amp; Manufacturing Conference</a:t>
            </a:r>
            <a:endParaRPr lang="en-IN" sz="1400" b="1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032" y="5660767"/>
            <a:ext cx="2433836" cy="137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09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="" xmlns:a16="http://schemas.microsoft.com/office/drawing/2014/main" id="{702AC8CC-6B60-EC45-C3BD-D6EA5B216D2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41349" y="957678"/>
            <a:ext cx="10515600" cy="4225372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dirty="0"/>
              <a:t>Embed true type fonts in your file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Click on “File”, “Save As”, “Tools”, “Save options”, “Embed fonts in the file”, or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Click on “File”, “Save As”, and check “Embed True Type”</a:t>
            </a:r>
          </a:p>
          <a:p>
            <a:pPr marL="457200" lvl="1" indent="0">
              <a:buNone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Save your file with the name pattern shown below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S-P_author.ppt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S: Session number, P: Paper number</a:t>
            </a:r>
          </a:p>
          <a:p>
            <a:pPr marL="457200" lvl="1" indent="0">
              <a:buNone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dirty="0"/>
              <a:t>Example: 5-3_Smith_1.ppt</a:t>
            </a:r>
          </a:p>
          <a:p>
            <a:pPr eaLnBrk="1" hangingPunct="1">
              <a:lnSpc>
                <a:spcPct val="125000"/>
              </a:lnSpc>
              <a:buSzPct val="100000"/>
              <a:buFont typeface="Arial" pitchFamily="34" charset="0"/>
              <a:buNone/>
            </a:pPr>
            <a:endParaRPr lang="en-US" dirty="0">
              <a:ea typeface="ＭＳ Ｐゴシック" pitchFamily="34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808B63E0-8F2F-335B-3274-C13B4BE19E12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12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735" y="237275"/>
            <a:ext cx="9422829" cy="568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4647203" y="298619"/>
            <a:ext cx="2503892" cy="4456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800" b="1" dirty="0">
                <a:solidFill>
                  <a:schemeClr val="bg1"/>
                </a:solidFill>
                <a:cs typeface="Calibri"/>
              </a:rPr>
              <a:t>Saving Your File</a:t>
            </a:r>
          </a:p>
        </p:txBody>
      </p:sp>
      <p:sp>
        <p:nvSpPr>
          <p:cNvPr id="11" name="Freeform 12"/>
          <p:cNvSpPr/>
          <p:nvPr/>
        </p:nvSpPr>
        <p:spPr>
          <a:xfrm>
            <a:off x="115481" y="5927142"/>
            <a:ext cx="1912982" cy="837654"/>
          </a:xfrm>
          <a:custGeom>
            <a:avLst/>
            <a:gdLst/>
            <a:ahLst/>
            <a:cxnLst/>
            <a:rect l="l" t="t" r="r" b="b"/>
            <a:pathLst>
              <a:path w="4105720" h="1642288">
                <a:moveTo>
                  <a:pt x="0" y="0"/>
                </a:moveTo>
                <a:lnTo>
                  <a:pt x="4105721" y="0"/>
                </a:lnTo>
                <a:lnTo>
                  <a:pt x="4105721" y="1642288"/>
                </a:lnTo>
                <a:lnTo>
                  <a:pt x="0" y="16422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2" name="Freeform 5"/>
          <p:cNvSpPr/>
          <p:nvPr/>
        </p:nvSpPr>
        <p:spPr>
          <a:xfrm>
            <a:off x="10431293" y="5831249"/>
            <a:ext cx="1025715" cy="942440"/>
          </a:xfrm>
          <a:custGeom>
            <a:avLst/>
            <a:gdLst/>
            <a:ahLst/>
            <a:cxnLst/>
            <a:rect l="l" t="t" r="r" b="b"/>
            <a:pathLst>
              <a:path w="2052554" h="1870473">
                <a:moveTo>
                  <a:pt x="0" y="0"/>
                </a:moveTo>
                <a:lnTo>
                  <a:pt x="2052554" y="0"/>
                </a:lnTo>
                <a:lnTo>
                  <a:pt x="2052554" y="1870473"/>
                </a:lnTo>
                <a:lnTo>
                  <a:pt x="0" y="187047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2B203C20-6E90-7CC4-41EF-72A0D5C09656}"/>
              </a:ext>
            </a:extLst>
          </p:cNvPr>
          <p:cNvSpPr txBox="1"/>
          <p:nvPr/>
        </p:nvSpPr>
        <p:spPr>
          <a:xfrm>
            <a:off x="2902475" y="6465912"/>
            <a:ext cx="62389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2026 1</a:t>
            </a:r>
            <a:r>
              <a:rPr lang="en-US" sz="1400" b="1" baseline="30000" dirty="0"/>
              <a:t>st</a:t>
            </a:r>
            <a:r>
              <a:rPr lang="en-US" sz="1400" b="1" dirty="0"/>
              <a:t> International Electronics, Packaging, Design &amp; Manufacturing Conference</a:t>
            </a:r>
            <a:endParaRPr lang="en-IN" sz="1400" b="1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032" y="5660767"/>
            <a:ext cx="2433836" cy="137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70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97E64B1C-7AED-4604-0DB9-47F0C9016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5851" y="1184500"/>
            <a:ext cx="10354177" cy="3820318"/>
          </a:xfrm>
        </p:spPr>
        <p:txBody>
          <a:bodyPr>
            <a:normAutofit fontScale="85000" lnSpcReduction="20000"/>
          </a:bodyPr>
          <a:lstStyle>
            <a:lvl1pPr marL="0" indent="0">
              <a:buFontTx/>
              <a:buNone/>
              <a:defRPr/>
            </a:lvl1pPr>
          </a:lstStyle>
          <a:p>
            <a:pPr marL="342900" indent="-342900" algn="l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en-US" dirty="0">
                <a:ea typeface="ＭＳ Ｐゴシック" pitchFamily="34" charset="-128"/>
              </a:rPr>
              <a:t>This is the template for presentations at the 7</a:t>
            </a:r>
            <a:r>
              <a:rPr lang="en-US" baseline="30000" dirty="0">
                <a:ea typeface="ＭＳ Ｐゴシック" pitchFamily="34" charset="-128"/>
              </a:rPr>
              <a:t>th</a:t>
            </a:r>
            <a:r>
              <a:rPr lang="en-US" dirty="0">
                <a:ea typeface="ＭＳ Ｐゴシック" pitchFamily="34" charset="-128"/>
              </a:rPr>
              <a:t> ICEE 2025 Conference</a:t>
            </a:r>
          </a:p>
          <a:p>
            <a:pPr marL="1055688" indent="-3429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IN" dirty="0"/>
              <a:t>You will </a:t>
            </a:r>
            <a:r>
              <a:rPr lang="en-IN" dirty="0" smtClean="0"/>
              <a:t>receive an email about your session chair. </a:t>
            </a:r>
            <a:r>
              <a:rPr lang="en-IN" dirty="0"/>
              <a:t>Make sure you inform your 	session chair about your arrival details. You must also write to him/her and share your presentation slides. She/he may give you feedback </a:t>
            </a:r>
          </a:p>
          <a:p>
            <a:pPr marL="1055688" indent="-3429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IN" dirty="0"/>
              <a:t>Make sure you meet your session chair before the session </a:t>
            </a:r>
          </a:p>
          <a:p>
            <a:pPr marL="1055688" indent="-3429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dirty="0"/>
              <a:t> Please look for instruction email from TPC and upload the slides by the deadline.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5F6BCC65-5287-F005-1695-6DE4E1DE8703}"/>
              </a:ext>
            </a:extLst>
          </p:cNvPr>
          <p:cNvSpPr txBox="1"/>
          <p:nvPr/>
        </p:nvSpPr>
        <p:spPr>
          <a:xfrm>
            <a:off x="9811784" y="6315636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2</a:t>
            </a:r>
          </a:p>
        </p:txBody>
      </p:sp>
      <p:sp>
        <p:nvSpPr>
          <p:cNvPr id="6" name="Freeform 12"/>
          <p:cNvSpPr/>
          <p:nvPr/>
        </p:nvSpPr>
        <p:spPr>
          <a:xfrm>
            <a:off x="115481" y="5927142"/>
            <a:ext cx="1912982" cy="837654"/>
          </a:xfrm>
          <a:custGeom>
            <a:avLst/>
            <a:gdLst/>
            <a:ahLst/>
            <a:cxnLst/>
            <a:rect l="l" t="t" r="r" b="b"/>
            <a:pathLst>
              <a:path w="4105720" h="1642288">
                <a:moveTo>
                  <a:pt x="0" y="0"/>
                </a:moveTo>
                <a:lnTo>
                  <a:pt x="4105721" y="0"/>
                </a:lnTo>
                <a:lnTo>
                  <a:pt x="4105721" y="1642288"/>
                </a:lnTo>
                <a:lnTo>
                  <a:pt x="0" y="164228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7" name="Freeform 5"/>
          <p:cNvSpPr/>
          <p:nvPr/>
        </p:nvSpPr>
        <p:spPr>
          <a:xfrm>
            <a:off x="10431293" y="5831249"/>
            <a:ext cx="1025715" cy="942440"/>
          </a:xfrm>
          <a:custGeom>
            <a:avLst/>
            <a:gdLst/>
            <a:ahLst/>
            <a:cxnLst/>
            <a:rect l="l" t="t" r="r" b="b"/>
            <a:pathLst>
              <a:path w="2052554" h="1870473">
                <a:moveTo>
                  <a:pt x="0" y="0"/>
                </a:moveTo>
                <a:lnTo>
                  <a:pt x="2052554" y="0"/>
                </a:lnTo>
                <a:lnTo>
                  <a:pt x="2052554" y="1870473"/>
                </a:lnTo>
                <a:lnTo>
                  <a:pt x="0" y="1870473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0536" y="211656"/>
            <a:ext cx="9422829" cy="568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4364857" y="256761"/>
            <a:ext cx="36697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a typeface="ＭＳ Ｐゴシック" pitchFamily="34" charset="-128"/>
              </a:rPr>
              <a:t>About the Presentation</a:t>
            </a:r>
            <a:endParaRPr lang="en-IN" sz="2800" b="1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2B203C20-6E90-7CC4-41EF-72A0D5C09656}"/>
              </a:ext>
            </a:extLst>
          </p:cNvPr>
          <p:cNvSpPr txBox="1"/>
          <p:nvPr/>
        </p:nvSpPr>
        <p:spPr>
          <a:xfrm>
            <a:off x="2902475" y="6465912"/>
            <a:ext cx="62389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2026 1</a:t>
            </a:r>
            <a:r>
              <a:rPr lang="en-US" sz="1400" b="1" baseline="30000" dirty="0"/>
              <a:t>st</a:t>
            </a:r>
            <a:r>
              <a:rPr lang="en-US" sz="1400" b="1" dirty="0"/>
              <a:t> International Electronics, Packaging, Design &amp; Manufacturing Conference</a:t>
            </a:r>
            <a:endParaRPr lang="en-IN" sz="1400" b="1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032" y="5660767"/>
            <a:ext cx="2433836" cy="137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2120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97E64B1C-7AED-4604-0DB9-47F0C9016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0584" y="885317"/>
            <a:ext cx="11132289" cy="2257934"/>
          </a:xfrm>
        </p:spPr>
        <p:txBody>
          <a:bodyPr>
            <a:normAutofit fontScale="92500" lnSpcReduction="10000"/>
          </a:bodyPr>
          <a:lstStyle>
            <a:lvl1pPr marL="0" indent="0">
              <a:buFontTx/>
              <a:buNone/>
              <a:defRPr/>
            </a:lvl1pPr>
          </a:lstStyle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000" dirty="0"/>
              <a:t>Please adhere to the allotted presentation durations as specified in the table.</a:t>
            </a:r>
            <a:endParaRPr lang="en-US" sz="2000" dirty="0">
              <a:ea typeface="Arial" pitchFamily="34" charset="0"/>
            </a:endParaRPr>
          </a:p>
          <a:p>
            <a:pPr marL="914400" indent="-457200" algn="l">
              <a:buFont typeface="Arial" panose="020B0604020202020204" pitchFamily="34" charset="0"/>
              <a:buChar char="•"/>
            </a:pPr>
            <a:r>
              <a:rPr lang="en-US" sz="2000" dirty="0"/>
              <a:t>Each talk consists of a presentation segment followed by a Q&amp;A.</a:t>
            </a:r>
            <a:endParaRPr lang="en-US" sz="2000" dirty="0">
              <a:ea typeface="ＭＳ Ｐゴシック" pitchFamily="34" charset="-128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000" dirty="0">
                <a:ea typeface="ＭＳ Ｐゴシック" pitchFamily="34" charset="-128"/>
              </a:rPr>
              <a:t>The session chair will strictly enforce the time schedule.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000" dirty="0">
                <a:ea typeface="ＭＳ Ｐゴシック" pitchFamily="34" charset="-128"/>
              </a:rPr>
              <a:t>There will be an A/V preview for each session and author’s corner: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ea typeface="Arial" pitchFamily="34" charset="0"/>
              </a:rPr>
              <a:t>Verify and sign-off your presentation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dirty="0">
                <a:ea typeface="Arial" pitchFamily="34" charset="0"/>
              </a:rPr>
              <a:t>Make yourself familiar with the A/V equipment</a:t>
            </a:r>
          </a:p>
          <a:p>
            <a:pPr algn="l">
              <a:spcBef>
                <a:spcPts val="2400"/>
              </a:spcBef>
            </a:pPr>
            <a:endParaRPr lang="en-IN" sz="2500" dirty="0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D5051BD-2BDA-44AB-2871-CC1866A07D3F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3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="" xmlns:a16="http://schemas.microsoft.com/office/drawing/2014/main" id="{72CE97C3-FFEF-783B-E042-2F2BBCEB61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5232231"/>
              </p:ext>
            </p:extLst>
          </p:nvPr>
        </p:nvGraphicFramePr>
        <p:xfrm>
          <a:off x="1616657" y="3176295"/>
          <a:ext cx="8374482" cy="218773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187241">
                  <a:extLst>
                    <a:ext uri="{9D8B030D-6E8A-4147-A177-3AD203B41FA5}">
                      <a16:colId xmlns="" xmlns:a16="http://schemas.microsoft.com/office/drawing/2014/main" val="324090429"/>
                    </a:ext>
                  </a:extLst>
                </a:gridCol>
                <a:gridCol w="4187241">
                  <a:extLst>
                    <a:ext uri="{9D8B030D-6E8A-4147-A177-3AD203B41FA5}">
                      <a16:colId xmlns="" xmlns:a16="http://schemas.microsoft.com/office/drawing/2014/main" val="1628832434"/>
                    </a:ext>
                  </a:extLst>
                </a:gridCol>
              </a:tblGrid>
              <a:tr h="437546"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+mj-lt"/>
                        </a:rPr>
                        <a:t>Presentation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+mj-lt"/>
                        </a:rPr>
                        <a:t>Duration (Talk + Q&amp;A)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86022860"/>
                  </a:ext>
                </a:extLst>
              </a:tr>
              <a:tr h="437546"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+mj-lt"/>
                        </a:rPr>
                        <a:t>Regular (Oral)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+mj-lt"/>
                        </a:rPr>
                        <a:t>15 (12 + 3) minutes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05841327"/>
                  </a:ext>
                </a:extLst>
              </a:tr>
              <a:tr h="437546"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+mj-lt"/>
                        </a:rPr>
                        <a:t>Invited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+mj-lt"/>
                        </a:rPr>
                        <a:t>25 (22 + 3) minutes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2149191"/>
                  </a:ext>
                </a:extLst>
              </a:tr>
              <a:tr h="437546"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+mj-lt"/>
                        </a:rPr>
                        <a:t>Keynote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+mj-lt"/>
                        </a:rPr>
                        <a:t>40 (35 + 5)  minutes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12404063"/>
                  </a:ext>
                </a:extLst>
              </a:tr>
              <a:tr h="437546"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+mj-lt"/>
                        </a:rPr>
                        <a:t>Plenary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b="1" dirty="0">
                          <a:latin typeface="+mj-lt"/>
                        </a:rPr>
                        <a:t>50 (45 + 5)  minutes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01362646"/>
                  </a:ext>
                </a:extLst>
              </a:tr>
            </a:tbl>
          </a:graphicData>
        </a:graphic>
      </p:graphicFrame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284" y="211680"/>
            <a:ext cx="9422829" cy="568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/>
          <p:cNvSpPr/>
          <p:nvPr/>
        </p:nvSpPr>
        <p:spPr>
          <a:xfrm>
            <a:off x="4324605" y="256785"/>
            <a:ext cx="36697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ea typeface="ＭＳ Ｐゴシック" pitchFamily="34" charset="-128"/>
              </a:rPr>
              <a:t>About the Presentation</a:t>
            </a:r>
            <a:endParaRPr lang="en-IN" sz="2800" b="1" dirty="0">
              <a:solidFill>
                <a:schemeClr val="bg1"/>
              </a:solidFill>
            </a:endParaRPr>
          </a:p>
        </p:txBody>
      </p:sp>
      <p:sp>
        <p:nvSpPr>
          <p:cNvPr id="17" name="Freeform 12"/>
          <p:cNvSpPr/>
          <p:nvPr/>
        </p:nvSpPr>
        <p:spPr>
          <a:xfrm>
            <a:off x="115481" y="5927142"/>
            <a:ext cx="1912982" cy="837654"/>
          </a:xfrm>
          <a:custGeom>
            <a:avLst/>
            <a:gdLst/>
            <a:ahLst/>
            <a:cxnLst/>
            <a:rect l="l" t="t" r="r" b="b"/>
            <a:pathLst>
              <a:path w="4105720" h="1642288">
                <a:moveTo>
                  <a:pt x="0" y="0"/>
                </a:moveTo>
                <a:lnTo>
                  <a:pt x="4105721" y="0"/>
                </a:lnTo>
                <a:lnTo>
                  <a:pt x="4105721" y="1642288"/>
                </a:lnTo>
                <a:lnTo>
                  <a:pt x="0" y="16422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20" name="Freeform 5"/>
          <p:cNvSpPr/>
          <p:nvPr/>
        </p:nvSpPr>
        <p:spPr>
          <a:xfrm>
            <a:off x="10431293" y="5831249"/>
            <a:ext cx="1025715" cy="942440"/>
          </a:xfrm>
          <a:custGeom>
            <a:avLst/>
            <a:gdLst/>
            <a:ahLst/>
            <a:cxnLst/>
            <a:rect l="l" t="t" r="r" b="b"/>
            <a:pathLst>
              <a:path w="2052554" h="1870473">
                <a:moveTo>
                  <a:pt x="0" y="0"/>
                </a:moveTo>
                <a:lnTo>
                  <a:pt x="2052554" y="0"/>
                </a:lnTo>
                <a:lnTo>
                  <a:pt x="2052554" y="1870473"/>
                </a:lnTo>
                <a:lnTo>
                  <a:pt x="0" y="187047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2B203C20-6E90-7CC4-41EF-72A0D5C09656}"/>
              </a:ext>
            </a:extLst>
          </p:cNvPr>
          <p:cNvSpPr txBox="1"/>
          <p:nvPr/>
        </p:nvSpPr>
        <p:spPr>
          <a:xfrm>
            <a:off x="2902475" y="6465912"/>
            <a:ext cx="62389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2026 1</a:t>
            </a:r>
            <a:r>
              <a:rPr lang="en-US" sz="1400" b="1" baseline="30000" dirty="0"/>
              <a:t>st</a:t>
            </a:r>
            <a:r>
              <a:rPr lang="en-US" sz="1400" b="1" dirty="0"/>
              <a:t> International Electronics, Packaging, Design &amp; Manufacturing Conference</a:t>
            </a:r>
            <a:endParaRPr lang="en-IN" sz="140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032" y="5660767"/>
            <a:ext cx="2433836" cy="137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46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97E64B1C-7AED-4604-0DB9-47F0C9016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5553" y="937566"/>
            <a:ext cx="11132289" cy="3693034"/>
          </a:xfrm>
        </p:spPr>
        <p:txBody>
          <a:bodyPr>
            <a:normAutofit fontScale="92500" lnSpcReduction="10000"/>
          </a:bodyPr>
          <a:lstStyle>
            <a:lvl1pPr marL="0" indent="0">
              <a:buFontTx/>
              <a:buNone/>
              <a:defRPr/>
            </a:lvl1pPr>
          </a:lstStyle>
          <a:p>
            <a:pPr marL="342900" indent="-3429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dirty="0">
                <a:ea typeface="ＭＳ Ｐゴシック" pitchFamily="34" charset="-128"/>
              </a:rPr>
              <a:t>This slide outlines 3-6 of the most important topics of your work you plan to talk about</a:t>
            </a:r>
          </a:p>
          <a:p>
            <a:pPr marL="457200" indent="-4572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dirty="0">
                <a:ea typeface="ＭＳ Ｐゴシック" pitchFamily="34" charset="-128"/>
              </a:rPr>
              <a:t>Bulleted Text Lists – 1st Level</a:t>
            </a:r>
          </a:p>
          <a:p>
            <a:pPr lvl="1" algn="l">
              <a:spcBef>
                <a:spcPts val="2400"/>
              </a:spcBef>
              <a:buFontTx/>
              <a:buChar char="–"/>
            </a:pPr>
            <a:r>
              <a:rPr lang="en-US" dirty="0">
                <a:ea typeface="Arial" pitchFamily="34" charset="0"/>
              </a:rPr>
              <a:t>Bulleted Text Lists – 2nd Level</a:t>
            </a:r>
          </a:p>
          <a:p>
            <a:pPr lvl="1" algn="l">
              <a:spcBef>
                <a:spcPts val="2400"/>
              </a:spcBef>
              <a:buFontTx/>
              <a:buChar char="–"/>
            </a:pPr>
            <a:r>
              <a:rPr lang="en-US" dirty="0">
                <a:ea typeface="Arial" pitchFamily="34" charset="0"/>
              </a:rPr>
              <a:t>Bulleted Text Lists – 2nd Level</a:t>
            </a:r>
          </a:p>
          <a:p>
            <a:pPr marL="457200" indent="-457200" algn="l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dirty="0">
                <a:ea typeface="ＭＳ Ｐゴシック" pitchFamily="34" charset="-128"/>
              </a:rPr>
              <a:t>Bulleted Text Lists – 1st Level</a:t>
            </a:r>
          </a:p>
          <a:p>
            <a:pPr algn="l">
              <a:spcBef>
                <a:spcPts val="2400"/>
              </a:spcBef>
            </a:pPr>
            <a:endParaRPr lang="en-IN" dirty="0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F105A84A-9B21-985C-53B4-265D1035D617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4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284" y="246800"/>
            <a:ext cx="9422829" cy="568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5512526" y="291905"/>
            <a:ext cx="12939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a typeface="ＭＳ Ｐゴシック" pitchFamily="34" charset="-128"/>
              </a:rPr>
              <a:t>Outline</a:t>
            </a:r>
            <a:endParaRPr lang="en-IN" sz="2800" b="1" dirty="0">
              <a:solidFill>
                <a:schemeClr val="bg1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115481" y="5927142"/>
            <a:ext cx="1912982" cy="837654"/>
          </a:xfrm>
          <a:custGeom>
            <a:avLst/>
            <a:gdLst/>
            <a:ahLst/>
            <a:cxnLst/>
            <a:rect l="l" t="t" r="r" b="b"/>
            <a:pathLst>
              <a:path w="4105720" h="1642288">
                <a:moveTo>
                  <a:pt x="0" y="0"/>
                </a:moveTo>
                <a:lnTo>
                  <a:pt x="4105721" y="0"/>
                </a:lnTo>
                <a:lnTo>
                  <a:pt x="4105721" y="1642288"/>
                </a:lnTo>
                <a:lnTo>
                  <a:pt x="0" y="16422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4" name="Freeform 5"/>
          <p:cNvSpPr/>
          <p:nvPr/>
        </p:nvSpPr>
        <p:spPr>
          <a:xfrm>
            <a:off x="10431293" y="5831249"/>
            <a:ext cx="1025715" cy="942440"/>
          </a:xfrm>
          <a:custGeom>
            <a:avLst/>
            <a:gdLst/>
            <a:ahLst/>
            <a:cxnLst/>
            <a:rect l="l" t="t" r="r" b="b"/>
            <a:pathLst>
              <a:path w="2052554" h="1870473">
                <a:moveTo>
                  <a:pt x="0" y="0"/>
                </a:moveTo>
                <a:lnTo>
                  <a:pt x="2052554" y="0"/>
                </a:lnTo>
                <a:lnTo>
                  <a:pt x="2052554" y="1870473"/>
                </a:lnTo>
                <a:lnTo>
                  <a:pt x="0" y="187047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2B203C20-6E90-7CC4-41EF-72A0D5C09656}"/>
              </a:ext>
            </a:extLst>
          </p:cNvPr>
          <p:cNvSpPr txBox="1"/>
          <p:nvPr/>
        </p:nvSpPr>
        <p:spPr>
          <a:xfrm>
            <a:off x="2902475" y="6465912"/>
            <a:ext cx="62389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2026 1</a:t>
            </a:r>
            <a:r>
              <a:rPr lang="en-US" sz="1400" b="1" baseline="30000" dirty="0"/>
              <a:t>st</a:t>
            </a:r>
            <a:r>
              <a:rPr lang="en-US" sz="1400" b="1" dirty="0"/>
              <a:t> International Electronics, Packaging, Design &amp; Manufacturing Conference</a:t>
            </a:r>
            <a:endParaRPr lang="en-IN" sz="1400" b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032" y="5660767"/>
            <a:ext cx="2433836" cy="137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53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97E64B1C-7AED-4604-0DB9-47F0C9016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6311" y="961120"/>
            <a:ext cx="11132289" cy="4269555"/>
          </a:xfrm>
        </p:spPr>
        <p:txBody>
          <a:bodyPr>
            <a:normAutofit fontScale="92500" lnSpcReduction="20000"/>
          </a:bodyPr>
          <a:lstStyle>
            <a:lvl1pPr marL="0" indent="0">
              <a:buFontTx/>
              <a:buNone/>
              <a:defRPr/>
            </a:lvl1pPr>
          </a:lstStyle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>
                <a:ea typeface="ＭＳ Ｐゴシック" pitchFamily="34" charset="-128"/>
              </a:rPr>
              <a:t>This slide outlines the objectives of your study –  the goals and the motivation of your  work</a:t>
            </a:r>
          </a:p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>
                <a:ea typeface="ＭＳ Ｐゴシック" pitchFamily="34" charset="-128"/>
              </a:rPr>
              <a:t>For example, list the 3-5 most important goals you wanted to achieve with your work, NOT the final results!</a:t>
            </a:r>
          </a:p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>
                <a:ea typeface="ＭＳ Ｐゴシック" pitchFamily="34" charset="-128"/>
              </a:rPr>
              <a:t>Bulleted Text Lists – 1st Level</a:t>
            </a:r>
          </a:p>
          <a:p>
            <a:pPr lvl="1" algn="l">
              <a:spcBef>
                <a:spcPts val="1800"/>
              </a:spcBef>
              <a:buFontTx/>
              <a:buChar char="–"/>
            </a:pPr>
            <a:r>
              <a:rPr lang="en-US" dirty="0">
                <a:ea typeface="Arial" pitchFamily="34" charset="0"/>
              </a:rPr>
              <a:t>Bulleted Text Lists – 2nd Level</a:t>
            </a:r>
          </a:p>
          <a:p>
            <a:pPr lvl="1" algn="l">
              <a:spcBef>
                <a:spcPts val="1800"/>
              </a:spcBef>
              <a:buFontTx/>
              <a:buChar char="–"/>
            </a:pPr>
            <a:r>
              <a:rPr lang="en-US" dirty="0">
                <a:ea typeface="Arial" pitchFamily="34" charset="0"/>
              </a:rPr>
              <a:t>Bulleted Text Lists – 2nd Level</a:t>
            </a:r>
          </a:p>
          <a:p>
            <a:pPr marL="342900" indent="-342900" algn="l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dirty="0">
                <a:ea typeface="ＭＳ Ｐゴシック" pitchFamily="34" charset="-128"/>
              </a:rPr>
              <a:t>Bulleted Text Lists – 1st Level</a:t>
            </a:r>
          </a:p>
          <a:p>
            <a:pPr algn="l">
              <a:spcBef>
                <a:spcPts val="2400"/>
              </a:spcBef>
            </a:pP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E4ADDF8E-FE4F-32E7-FA34-D6C1BDC1779F}"/>
              </a:ext>
            </a:extLst>
          </p:cNvPr>
          <p:cNvSpPr txBox="1"/>
          <p:nvPr/>
        </p:nvSpPr>
        <p:spPr>
          <a:xfrm>
            <a:off x="2456121" y="1476986"/>
            <a:ext cx="7272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ea typeface="ＭＳ Ｐゴシック" pitchFamily="34" charset="-128"/>
              </a:rPr>
              <a:t>Objectives</a:t>
            </a:r>
            <a:endParaRPr lang="en-IN" sz="3600" b="1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D972EFCD-5A55-FE50-5740-ED93970DA140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5</a:t>
            </a: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8685" y="180125"/>
            <a:ext cx="9422829" cy="568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5256303" y="225230"/>
            <a:ext cx="16031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a typeface="ＭＳ Ｐゴシック" pitchFamily="34" charset="-128"/>
              </a:rPr>
              <a:t>Objective</a:t>
            </a:r>
            <a:endParaRPr lang="en-IN" sz="2800" b="1" dirty="0">
              <a:solidFill>
                <a:schemeClr val="bg1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115481" y="5927142"/>
            <a:ext cx="1912982" cy="837654"/>
          </a:xfrm>
          <a:custGeom>
            <a:avLst/>
            <a:gdLst/>
            <a:ahLst/>
            <a:cxnLst/>
            <a:rect l="l" t="t" r="r" b="b"/>
            <a:pathLst>
              <a:path w="4105720" h="1642288">
                <a:moveTo>
                  <a:pt x="0" y="0"/>
                </a:moveTo>
                <a:lnTo>
                  <a:pt x="4105721" y="0"/>
                </a:lnTo>
                <a:lnTo>
                  <a:pt x="4105721" y="1642288"/>
                </a:lnTo>
                <a:lnTo>
                  <a:pt x="0" y="164228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4" name="Freeform 5"/>
          <p:cNvSpPr/>
          <p:nvPr/>
        </p:nvSpPr>
        <p:spPr>
          <a:xfrm>
            <a:off x="10431293" y="5831249"/>
            <a:ext cx="1025715" cy="942440"/>
          </a:xfrm>
          <a:custGeom>
            <a:avLst/>
            <a:gdLst/>
            <a:ahLst/>
            <a:cxnLst/>
            <a:rect l="l" t="t" r="r" b="b"/>
            <a:pathLst>
              <a:path w="2052554" h="1870473">
                <a:moveTo>
                  <a:pt x="0" y="0"/>
                </a:moveTo>
                <a:lnTo>
                  <a:pt x="2052554" y="0"/>
                </a:lnTo>
                <a:lnTo>
                  <a:pt x="2052554" y="1870473"/>
                </a:lnTo>
                <a:lnTo>
                  <a:pt x="0" y="187047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2B203C20-6E90-7CC4-41EF-72A0D5C09656}"/>
              </a:ext>
            </a:extLst>
          </p:cNvPr>
          <p:cNvSpPr txBox="1"/>
          <p:nvPr/>
        </p:nvSpPr>
        <p:spPr>
          <a:xfrm>
            <a:off x="2902475" y="6465912"/>
            <a:ext cx="62389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2026 1</a:t>
            </a:r>
            <a:r>
              <a:rPr lang="en-US" sz="1400" b="1" baseline="30000" dirty="0"/>
              <a:t>st</a:t>
            </a:r>
            <a:r>
              <a:rPr lang="en-US" sz="1400" b="1" dirty="0"/>
              <a:t> International Electronics, Packaging, Design &amp; Manufacturing Conference</a:t>
            </a:r>
            <a:endParaRPr lang="en-IN" sz="1400" b="1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032" y="5660767"/>
            <a:ext cx="2433836" cy="137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28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97E64B1C-7AED-4604-0DB9-47F0C9016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4344" y="956631"/>
            <a:ext cx="10088064" cy="4333358"/>
          </a:xfrm>
        </p:spPr>
        <p:txBody>
          <a:bodyPr>
            <a:normAutofit fontScale="70000" lnSpcReduction="20000"/>
          </a:bodyPr>
          <a:lstStyle>
            <a:lvl1pPr marL="0" indent="0">
              <a:buFontTx/>
              <a:buNone/>
              <a:defRPr/>
            </a:lvl1pPr>
          </a:lstStyle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000" dirty="0"/>
              <a:t>Use black or another dark color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2600" dirty="0"/>
              <a:t>Maximize the contrast with the white background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800" dirty="0"/>
              <a:t>Use the Calibri/Arial fonts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2800" dirty="0"/>
              <a:t>Use as large a font as possible </a:t>
            </a:r>
          </a:p>
          <a:p>
            <a:pPr algn="l">
              <a:buFont typeface="Wingdings" pitchFamily="2" charset="2"/>
              <a:buChar char="§"/>
            </a:pPr>
            <a:r>
              <a:rPr lang="en-US" sz="2600" dirty="0"/>
              <a:t>Main text lines: 32 point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2600" dirty="0"/>
              <a:t>Secondary lines: 28 point</a:t>
            </a:r>
          </a:p>
          <a:p>
            <a:pPr lvl="2" algn="l">
              <a:buFont typeface="Wingdings" pitchFamily="2" charset="2"/>
              <a:buChar char="§"/>
            </a:pPr>
            <a:r>
              <a:rPr lang="en-US" sz="2600" dirty="0"/>
              <a:t>Smallest text lines: 24 point</a:t>
            </a:r>
          </a:p>
          <a:p>
            <a:pPr lvl="3" algn="l">
              <a:buFont typeface="Wingdings" pitchFamily="2" charset="2"/>
              <a:buChar char="§"/>
            </a:pPr>
            <a:r>
              <a:rPr lang="en-US" sz="2600" dirty="0"/>
              <a:t>Anything below 24 is too small (e.g. 20 point)</a:t>
            </a:r>
          </a:p>
          <a:p>
            <a:pPr marL="1616075" lvl="3" algn="l">
              <a:buFont typeface="Wingdings" pitchFamily="2" charset="2"/>
              <a:buChar char="§"/>
            </a:pPr>
            <a:r>
              <a:rPr lang="en-US" sz="2600" dirty="0">
                <a:ea typeface="+mn-ea"/>
              </a:rPr>
              <a:t>Caution: </a:t>
            </a:r>
            <a:r>
              <a:rPr lang="en-US" sz="2600" u="sng" dirty="0">
                <a:solidFill>
                  <a:srgbClr val="FFFF00"/>
                </a:solidFill>
                <a:ea typeface="+mn-ea"/>
              </a:rPr>
              <a:t>Yellow</a:t>
            </a:r>
            <a:r>
              <a:rPr lang="en-US" sz="2600" u="sng" dirty="0">
                <a:ea typeface="+mn-ea"/>
              </a:rPr>
              <a:t>, </a:t>
            </a:r>
            <a:r>
              <a:rPr lang="en-US" sz="2600" u="sng" dirty="0">
                <a:solidFill>
                  <a:schemeClr val="bg2"/>
                </a:solidFill>
                <a:ea typeface="+mn-ea"/>
              </a:rPr>
              <a:t>gray</a:t>
            </a:r>
            <a:r>
              <a:rPr lang="en-US" sz="2600" u="sng" dirty="0">
                <a:ea typeface="+mn-ea"/>
              </a:rPr>
              <a:t>, </a:t>
            </a:r>
            <a:r>
              <a:rPr lang="en-US" sz="2600" u="sng" dirty="0">
                <a:solidFill>
                  <a:srgbClr val="FFCCFF"/>
                </a:solidFill>
                <a:ea typeface="+mn-ea"/>
              </a:rPr>
              <a:t>pink</a:t>
            </a:r>
            <a:r>
              <a:rPr lang="en-US" sz="2600" u="sng" dirty="0">
                <a:ea typeface="+mn-ea"/>
              </a:rPr>
              <a:t>, or </a:t>
            </a:r>
            <a:r>
              <a:rPr lang="en-US" sz="2600" u="sng" dirty="0">
                <a:solidFill>
                  <a:srgbClr val="B0C4FE"/>
                </a:solidFill>
                <a:ea typeface="+mn-ea"/>
              </a:rPr>
              <a:t>light blue</a:t>
            </a:r>
            <a:r>
              <a:rPr lang="en-US" sz="2600" dirty="0">
                <a:ea typeface="+mn-ea"/>
              </a:rPr>
              <a:t> lettering and lines may look nice on the monitor but become unreadable when projected</a:t>
            </a:r>
          </a:p>
          <a:p>
            <a:pPr lvl="3" algn="l"/>
            <a:endParaRPr lang="en-US" sz="2400" dirty="0"/>
          </a:p>
          <a:p>
            <a:pPr marL="342900" lvl="3" indent="-342900" algn="l">
              <a:buFont typeface="Wingdings" panose="05000000000000000000" pitchFamily="2" charset="2"/>
              <a:buChar char="q"/>
            </a:pPr>
            <a:r>
              <a:rPr lang="en-US" sz="3000" dirty="0"/>
              <a:t>Make sure the fonts, labels etc. are readable </a:t>
            </a:r>
          </a:p>
          <a:p>
            <a:pPr marL="457200" indent="-457200" algn="l">
              <a:spcBef>
                <a:spcPts val="2400"/>
              </a:spcBef>
              <a:buFont typeface="Wingdings" panose="05000000000000000000" pitchFamily="2" charset="2"/>
              <a:buChar char="q"/>
            </a:pPr>
            <a:r>
              <a:rPr lang="en-US" sz="3000" dirty="0">
                <a:ea typeface="ＭＳ Ｐゴシック" pitchFamily="34" charset="-128"/>
              </a:rPr>
              <a:t>It is a good practice to add one sentence(1-2 lines) summary statement at the bottom of each such slide for these who may not hear your verbal comments </a:t>
            </a:r>
            <a:endParaRPr lang="en-US" sz="3000" dirty="0">
              <a:solidFill>
                <a:schemeClr val="bg1"/>
              </a:solidFill>
              <a:ea typeface="ＭＳ Ｐゴシック" pitchFamily="34" charset="-128"/>
            </a:endParaRPr>
          </a:p>
          <a:p>
            <a:pPr algn="l">
              <a:spcBef>
                <a:spcPts val="2400"/>
              </a:spcBef>
            </a:pPr>
            <a:endParaRPr lang="en-IN" sz="2500" dirty="0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0239379-BEF4-F1F8-BA47-330714ABA05F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6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160" y="189650"/>
            <a:ext cx="9422829" cy="568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722949" y="234755"/>
            <a:ext cx="26508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a typeface="ＭＳ Ｐゴシック" pitchFamily="34" charset="-128"/>
              </a:rPr>
              <a:t>Colors and Fonts</a:t>
            </a:r>
            <a:endParaRPr lang="en-IN" sz="2800" b="1" dirty="0">
              <a:solidFill>
                <a:schemeClr val="bg1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115481" y="5927142"/>
            <a:ext cx="1912982" cy="837654"/>
          </a:xfrm>
          <a:custGeom>
            <a:avLst/>
            <a:gdLst/>
            <a:ahLst/>
            <a:cxnLst/>
            <a:rect l="l" t="t" r="r" b="b"/>
            <a:pathLst>
              <a:path w="4105720" h="1642288">
                <a:moveTo>
                  <a:pt x="0" y="0"/>
                </a:moveTo>
                <a:lnTo>
                  <a:pt x="4105721" y="0"/>
                </a:lnTo>
                <a:lnTo>
                  <a:pt x="4105721" y="1642288"/>
                </a:lnTo>
                <a:lnTo>
                  <a:pt x="0" y="16422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4" name="Freeform 5"/>
          <p:cNvSpPr/>
          <p:nvPr/>
        </p:nvSpPr>
        <p:spPr>
          <a:xfrm>
            <a:off x="10431293" y="5831249"/>
            <a:ext cx="1025715" cy="942440"/>
          </a:xfrm>
          <a:custGeom>
            <a:avLst/>
            <a:gdLst/>
            <a:ahLst/>
            <a:cxnLst/>
            <a:rect l="l" t="t" r="r" b="b"/>
            <a:pathLst>
              <a:path w="2052554" h="1870473">
                <a:moveTo>
                  <a:pt x="0" y="0"/>
                </a:moveTo>
                <a:lnTo>
                  <a:pt x="2052554" y="0"/>
                </a:lnTo>
                <a:lnTo>
                  <a:pt x="2052554" y="1870473"/>
                </a:lnTo>
                <a:lnTo>
                  <a:pt x="0" y="187047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2B203C20-6E90-7CC4-41EF-72A0D5C09656}"/>
              </a:ext>
            </a:extLst>
          </p:cNvPr>
          <p:cNvSpPr txBox="1"/>
          <p:nvPr/>
        </p:nvSpPr>
        <p:spPr>
          <a:xfrm>
            <a:off x="2902475" y="6465912"/>
            <a:ext cx="62389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2026 1</a:t>
            </a:r>
            <a:r>
              <a:rPr lang="en-US" sz="1400" b="1" baseline="30000" dirty="0"/>
              <a:t>st</a:t>
            </a:r>
            <a:r>
              <a:rPr lang="en-US" sz="1400" b="1" dirty="0"/>
              <a:t> International Electronics, Packaging, Design &amp; Manufacturing Conference</a:t>
            </a:r>
            <a:endParaRPr lang="en-IN" sz="1400" b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032" y="5660767"/>
            <a:ext cx="2433836" cy="137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99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97E64B1C-7AED-4604-0DB9-47F0C90163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7000" y="982031"/>
            <a:ext cx="8678363" cy="3774558"/>
          </a:xfrm>
        </p:spPr>
        <p:txBody>
          <a:bodyPr>
            <a:normAutofit fontScale="70000" lnSpcReduction="20000"/>
          </a:bodyPr>
          <a:lstStyle>
            <a:lvl1pPr marL="0" indent="0">
              <a:buFontTx/>
              <a:buNone/>
              <a:defRPr/>
            </a:lvl1pPr>
          </a:lstStyle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/>
              <a:t>Keep concepts as simple as possible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/>
              <a:t>Limit each page to one main idea. Avoid line breaks</a:t>
            </a:r>
          </a:p>
          <a:p>
            <a:pPr marL="808038" indent="-95250" algn="l">
              <a:buFont typeface="Wingdings" panose="05000000000000000000" pitchFamily="2" charset="2"/>
              <a:buChar char="§"/>
            </a:pPr>
            <a:r>
              <a:rPr lang="en-US" dirty="0"/>
              <a:t> The audience should focus on </a:t>
            </a:r>
            <a:r>
              <a:rPr lang="en-US" b="1" dirty="0"/>
              <a:t>you</a:t>
            </a:r>
            <a:r>
              <a:rPr lang="en-US" dirty="0"/>
              <a:t> not on reading long text lines</a:t>
            </a:r>
          </a:p>
          <a:p>
            <a:pPr marL="712788" lvl="2" algn="l">
              <a:buFont typeface="Wingdings" pitchFamily="2" charset="2"/>
              <a:buChar char="§"/>
            </a:pPr>
            <a:r>
              <a:rPr lang="en-US" sz="2400" dirty="0"/>
              <a:t>Use no more than 30 words per page</a:t>
            </a:r>
          </a:p>
          <a:p>
            <a:pPr marL="712788" lvl="2" algn="l">
              <a:buFont typeface="Wingdings" pitchFamily="2" charset="2"/>
              <a:buChar char="§"/>
            </a:pPr>
            <a:r>
              <a:rPr lang="en-US" sz="2400" dirty="0"/>
              <a:t>Use no more than 6 lines of text per page</a:t>
            </a:r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/>
              <a:t>Use several simple figures rather than one complex one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/>
              <a:t>Make duplicate copies of a page if you plan to refer to it later</a:t>
            </a:r>
          </a:p>
          <a:p>
            <a:pPr marL="893763" lvl="1" algn="l">
              <a:buFont typeface="Wingdings" pitchFamily="2" charset="2"/>
              <a:buChar char="§"/>
            </a:pPr>
            <a:r>
              <a:rPr lang="en-US" sz="2400" dirty="0"/>
              <a:t>Do not switch back and forth during your presentation</a:t>
            </a:r>
          </a:p>
          <a:p>
            <a:pPr marL="893763" lvl="1" algn="l">
              <a:buFont typeface="Wingdings" pitchFamily="2" charset="2"/>
              <a:buChar char="§"/>
            </a:pPr>
            <a:r>
              <a:rPr lang="en-US" sz="2400" dirty="0"/>
              <a:t>Do not plan to go back to a slide</a:t>
            </a:r>
          </a:p>
          <a:p>
            <a:pPr lvl="1" indent="-457200" algn="l">
              <a:buFont typeface="Wingdings" panose="05000000000000000000" pitchFamily="2" charset="2"/>
              <a:buChar char="q"/>
            </a:pPr>
            <a:r>
              <a:rPr lang="en-US" sz="2800" dirty="0"/>
              <a:t>Projection computer will not be connected to the sound system hence its recommended not to use sound effects</a:t>
            </a:r>
          </a:p>
          <a:p>
            <a:pPr algn="l">
              <a:spcBef>
                <a:spcPts val="2400"/>
              </a:spcBef>
            </a:pPr>
            <a:endParaRPr lang="en-IN" sz="2500" dirty="0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56454ACD-62C6-E8DF-AA9D-EE3BBB72ACD3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7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285" y="170600"/>
            <a:ext cx="9422829" cy="568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653255" y="215705"/>
            <a:ext cx="30124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a typeface="ＭＳ Ｐゴシック" pitchFamily="34" charset="-128"/>
              </a:rPr>
              <a:t>General Guidelines</a:t>
            </a:r>
            <a:endParaRPr lang="en-IN" sz="2800" b="1" dirty="0">
              <a:solidFill>
                <a:schemeClr val="bg1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115481" y="5927142"/>
            <a:ext cx="1912982" cy="837654"/>
          </a:xfrm>
          <a:custGeom>
            <a:avLst/>
            <a:gdLst/>
            <a:ahLst/>
            <a:cxnLst/>
            <a:rect l="l" t="t" r="r" b="b"/>
            <a:pathLst>
              <a:path w="4105720" h="1642288">
                <a:moveTo>
                  <a:pt x="0" y="0"/>
                </a:moveTo>
                <a:lnTo>
                  <a:pt x="4105721" y="0"/>
                </a:lnTo>
                <a:lnTo>
                  <a:pt x="4105721" y="1642288"/>
                </a:lnTo>
                <a:lnTo>
                  <a:pt x="0" y="16422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4" name="Freeform 5"/>
          <p:cNvSpPr/>
          <p:nvPr/>
        </p:nvSpPr>
        <p:spPr>
          <a:xfrm>
            <a:off x="10431293" y="5831249"/>
            <a:ext cx="1025715" cy="942440"/>
          </a:xfrm>
          <a:custGeom>
            <a:avLst/>
            <a:gdLst/>
            <a:ahLst/>
            <a:cxnLst/>
            <a:rect l="l" t="t" r="r" b="b"/>
            <a:pathLst>
              <a:path w="2052554" h="1870473">
                <a:moveTo>
                  <a:pt x="0" y="0"/>
                </a:moveTo>
                <a:lnTo>
                  <a:pt x="2052554" y="0"/>
                </a:lnTo>
                <a:lnTo>
                  <a:pt x="2052554" y="1870473"/>
                </a:lnTo>
                <a:lnTo>
                  <a:pt x="0" y="187047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2B203C20-6E90-7CC4-41EF-72A0D5C09656}"/>
              </a:ext>
            </a:extLst>
          </p:cNvPr>
          <p:cNvSpPr txBox="1"/>
          <p:nvPr/>
        </p:nvSpPr>
        <p:spPr>
          <a:xfrm>
            <a:off x="2902475" y="6465912"/>
            <a:ext cx="62389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2026 1</a:t>
            </a:r>
            <a:r>
              <a:rPr lang="en-US" sz="1400" b="1" baseline="30000" dirty="0"/>
              <a:t>st</a:t>
            </a:r>
            <a:r>
              <a:rPr lang="en-US" sz="1400" b="1" dirty="0"/>
              <a:t> International Electronics, Packaging, Design &amp; Manufacturing Conference</a:t>
            </a:r>
            <a:endParaRPr lang="en-IN" sz="1400" b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032" y="5660767"/>
            <a:ext cx="2433836" cy="137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77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="" xmlns:a16="http://schemas.microsoft.com/office/drawing/2014/main" id="{9E06EA09-4BF2-F659-9EB5-C995BC48F5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9367" y="920454"/>
            <a:ext cx="9351963" cy="3863975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/>
              <a:t>Simple line drawings are often best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2400" dirty="0"/>
              <a:t>Make all lines sufficiently thick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2400" dirty="0"/>
              <a:t>Use dark colors to give high contrast to the background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2400" dirty="0"/>
              <a:t>Dotted, dashed, or other specialty lines should be bold and thick</a:t>
            </a:r>
          </a:p>
          <a:p>
            <a:pPr lvl="1" algn="l"/>
            <a:endParaRPr lang="en-US" sz="2400" dirty="0"/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/>
              <a:t>Make fonts embedded in figures &gt; 24 point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2400" dirty="0"/>
              <a:t>Make sure figures also use Calibri or a similar font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2400" dirty="0"/>
              <a:t>Avoid serif fonts like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Times New Roman </a:t>
            </a:r>
          </a:p>
          <a:p>
            <a:pPr marL="446088" lvl="2" algn="l">
              <a:buFont typeface="Wingdings" pitchFamily="2" charset="2"/>
              <a:buChar char="§"/>
            </a:pPr>
            <a:r>
              <a:rPr lang="en-US" sz="2400" dirty="0">
                <a:cs typeface="Times New Roman" pitchFamily="18" charset="0"/>
              </a:rPr>
              <a:t>These fonts are good for printed material but not on screens</a:t>
            </a:r>
          </a:p>
          <a:p>
            <a:pPr marL="446088" lvl="2" algn="l"/>
            <a:endParaRPr lang="en-US" sz="2400" dirty="0">
              <a:cs typeface="Times New Roman" pitchFamily="18" charset="0"/>
            </a:endParaRP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2800" dirty="0"/>
              <a:t>Imported graphs may have small fonts and thin lines</a:t>
            </a:r>
          </a:p>
          <a:p>
            <a:pPr lvl="1" algn="l">
              <a:buFont typeface="Wingdings" pitchFamily="2" charset="2"/>
              <a:buChar char="§"/>
            </a:pPr>
            <a:r>
              <a:rPr lang="en-US" sz="2400" dirty="0"/>
              <a:t>Fix this in the source program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BCD9C45-A593-7EA0-6504-016858C2500A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8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3935" y="208700"/>
            <a:ext cx="9422829" cy="568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4638505" y="253805"/>
            <a:ext cx="30292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a typeface="ＭＳ Ｐゴシック" pitchFamily="34" charset="-128"/>
              </a:rPr>
              <a:t>Graphs and Figures</a:t>
            </a:r>
            <a:endParaRPr lang="en-IN" sz="2800" b="1" dirty="0">
              <a:solidFill>
                <a:schemeClr val="bg1"/>
              </a:solidFill>
            </a:endParaRPr>
          </a:p>
        </p:txBody>
      </p:sp>
      <p:sp>
        <p:nvSpPr>
          <p:cNvPr id="9" name="Freeform 12"/>
          <p:cNvSpPr/>
          <p:nvPr/>
        </p:nvSpPr>
        <p:spPr>
          <a:xfrm>
            <a:off x="115481" y="5927142"/>
            <a:ext cx="1912982" cy="837654"/>
          </a:xfrm>
          <a:custGeom>
            <a:avLst/>
            <a:gdLst/>
            <a:ahLst/>
            <a:cxnLst/>
            <a:rect l="l" t="t" r="r" b="b"/>
            <a:pathLst>
              <a:path w="4105720" h="1642288">
                <a:moveTo>
                  <a:pt x="0" y="0"/>
                </a:moveTo>
                <a:lnTo>
                  <a:pt x="4105721" y="0"/>
                </a:lnTo>
                <a:lnTo>
                  <a:pt x="4105721" y="1642288"/>
                </a:lnTo>
                <a:lnTo>
                  <a:pt x="0" y="164228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2" name="Freeform 5"/>
          <p:cNvSpPr/>
          <p:nvPr/>
        </p:nvSpPr>
        <p:spPr>
          <a:xfrm>
            <a:off x="10431293" y="5831249"/>
            <a:ext cx="1025715" cy="942440"/>
          </a:xfrm>
          <a:custGeom>
            <a:avLst/>
            <a:gdLst/>
            <a:ahLst/>
            <a:cxnLst/>
            <a:rect l="l" t="t" r="r" b="b"/>
            <a:pathLst>
              <a:path w="2052554" h="1870473">
                <a:moveTo>
                  <a:pt x="0" y="0"/>
                </a:moveTo>
                <a:lnTo>
                  <a:pt x="2052554" y="0"/>
                </a:lnTo>
                <a:lnTo>
                  <a:pt x="2052554" y="1870473"/>
                </a:lnTo>
                <a:lnTo>
                  <a:pt x="0" y="187047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2B203C20-6E90-7CC4-41EF-72A0D5C09656}"/>
              </a:ext>
            </a:extLst>
          </p:cNvPr>
          <p:cNvSpPr txBox="1"/>
          <p:nvPr/>
        </p:nvSpPr>
        <p:spPr>
          <a:xfrm>
            <a:off x="2902475" y="6465912"/>
            <a:ext cx="62389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2026 1</a:t>
            </a:r>
            <a:r>
              <a:rPr lang="en-US" sz="1400" b="1" baseline="30000" dirty="0"/>
              <a:t>st</a:t>
            </a:r>
            <a:r>
              <a:rPr lang="en-US" sz="1400" b="1" dirty="0"/>
              <a:t> International Electronics, Packaging, Design &amp; Manufacturing Conference</a:t>
            </a:r>
            <a:endParaRPr lang="en-IN" sz="1400" b="1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032" y="5660767"/>
            <a:ext cx="2433836" cy="137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379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E4ADDF8E-FE4F-32E7-FA34-D6C1BDC1779F}"/>
              </a:ext>
            </a:extLst>
          </p:cNvPr>
          <p:cNvSpPr txBox="1"/>
          <p:nvPr/>
        </p:nvSpPr>
        <p:spPr>
          <a:xfrm>
            <a:off x="909224" y="914141"/>
            <a:ext cx="3571810" cy="187668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Example of a Good Figure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="" xmlns:a16="http://schemas.microsoft.com/office/drawing/2014/main" id="{3587E953-C241-37DB-872F-6F65C9115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705" y="2790825"/>
            <a:ext cx="3571810" cy="1559327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Simple graph - thick, bold axes - large fonts</a:t>
            </a:r>
          </a:p>
          <a:p>
            <a:pPr algn="l"/>
            <a:endParaRPr lang="en-US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="" xmlns:a16="http://schemas.microsoft.com/office/drawing/2014/main" id="{206274AD-A8BB-5B30-329F-59E9AEB28E4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6441898"/>
              </p:ext>
            </p:extLst>
          </p:nvPr>
        </p:nvGraphicFramePr>
        <p:xfrm>
          <a:off x="6330603" y="1512592"/>
          <a:ext cx="4362511" cy="36577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9BC7B407-3815-901B-57FB-5531592EFCDC}"/>
              </a:ext>
            </a:extLst>
          </p:cNvPr>
          <p:cNvSpPr txBox="1"/>
          <p:nvPr/>
        </p:nvSpPr>
        <p:spPr>
          <a:xfrm>
            <a:off x="9728791" y="6337004"/>
            <a:ext cx="22647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000" dirty="0"/>
              <a:t>9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285" y="199175"/>
            <a:ext cx="9422829" cy="5683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644855" y="244280"/>
            <a:ext cx="30292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a typeface="ＭＳ Ｐゴシック" pitchFamily="34" charset="-128"/>
              </a:rPr>
              <a:t>Graphs and Figures</a:t>
            </a:r>
            <a:endParaRPr lang="en-IN" sz="2800" b="1" dirty="0">
              <a:solidFill>
                <a:schemeClr val="bg1"/>
              </a:solidFill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115481" y="5927142"/>
            <a:ext cx="1912982" cy="837654"/>
          </a:xfrm>
          <a:custGeom>
            <a:avLst/>
            <a:gdLst/>
            <a:ahLst/>
            <a:cxnLst/>
            <a:rect l="l" t="t" r="r" b="b"/>
            <a:pathLst>
              <a:path w="4105720" h="1642288">
                <a:moveTo>
                  <a:pt x="0" y="0"/>
                </a:moveTo>
                <a:lnTo>
                  <a:pt x="4105721" y="0"/>
                </a:lnTo>
                <a:lnTo>
                  <a:pt x="4105721" y="1642288"/>
                </a:lnTo>
                <a:lnTo>
                  <a:pt x="0" y="164228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IN"/>
          </a:p>
        </p:txBody>
      </p:sp>
      <p:sp>
        <p:nvSpPr>
          <p:cNvPr id="14" name="Freeform 5"/>
          <p:cNvSpPr/>
          <p:nvPr/>
        </p:nvSpPr>
        <p:spPr>
          <a:xfrm>
            <a:off x="10431293" y="5831249"/>
            <a:ext cx="1025715" cy="942440"/>
          </a:xfrm>
          <a:custGeom>
            <a:avLst/>
            <a:gdLst/>
            <a:ahLst/>
            <a:cxnLst/>
            <a:rect l="l" t="t" r="r" b="b"/>
            <a:pathLst>
              <a:path w="2052554" h="1870473">
                <a:moveTo>
                  <a:pt x="0" y="0"/>
                </a:moveTo>
                <a:lnTo>
                  <a:pt x="2052554" y="0"/>
                </a:lnTo>
                <a:lnTo>
                  <a:pt x="2052554" y="1870473"/>
                </a:lnTo>
                <a:lnTo>
                  <a:pt x="0" y="187047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en-IN" dirty="0"/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2B203C20-6E90-7CC4-41EF-72A0D5C09656}"/>
              </a:ext>
            </a:extLst>
          </p:cNvPr>
          <p:cNvSpPr txBox="1"/>
          <p:nvPr/>
        </p:nvSpPr>
        <p:spPr>
          <a:xfrm>
            <a:off x="2902475" y="6465912"/>
            <a:ext cx="62389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/>
              <a:t>2026 1</a:t>
            </a:r>
            <a:r>
              <a:rPr lang="en-US" sz="1400" b="1" baseline="30000" dirty="0"/>
              <a:t>st</a:t>
            </a:r>
            <a:r>
              <a:rPr lang="en-US" sz="1400" b="1" dirty="0"/>
              <a:t> International Electronics, Packaging, Design &amp; Manufacturing Conference</a:t>
            </a:r>
            <a:endParaRPr lang="en-IN" sz="1400" b="1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5032" y="5660767"/>
            <a:ext cx="2433836" cy="1370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805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</TotalTime>
  <Words>893</Words>
  <Application>Microsoft Office PowerPoint</Application>
  <PresentationFormat>Custom</PresentationFormat>
  <Paragraphs>131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Arshad</dc:creator>
  <cp:lastModifiedBy>ADMIN</cp:lastModifiedBy>
  <cp:revision>36</cp:revision>
  <dcterms:created xsi:type="dcterms:W3CDTF">2023-12-01T05:35:44Z</dcterms:created>
  <dcterms:modified xsi:type="dcterms:W3CDTF">2026-01-09T10:48:09Z</dcterms:modified>
</cp:coreProperties>
</file>